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17" r:id="rId3"/>
    <p:sldId id="257" r:id="rId4"/>
    <p:sldId id="261" r:id="rId5"/>
    <p:sldId id="266" r:id="rId6"/>
    <p:sldId id="267" r:id="rId7"/>
    <p:sldId id="268" r:id="rId8"/>
    <p:sldId id="269" r:id="rId9"/>
    <p:sldId id="264" r:id="rId10"/>
    <p:sldId id="265" r:id="rId11"/>
    <p:sldId id="270" r:id="rId12"/>
    <p:sldId id="271" r:id="rId13"/>
    <p:sldId id="272" r:id="rId14"/>
    <p:sldId id="274" r:id="rId15"/>
    <p:sldId id="275" r:id="rId16"/>
    <p:sldId id="276" r:id="rId17"/>
    <p:sldId id="310" r:id="rId18"/>
    <p:sldId id="278" r:id="rId19"/>
    <p:sldId id="279" r:id="rId20"/>
    <p:sldId id="280" r:id="rId21"/>
    <p:sldId id="283" r:id="rId22"/>
    <p:sldId id="311" r:id="rId23"/>
    <p:sldId id="284" r:id="rId24"/>
    <p:sldId id="287" r:id="rId25"/>
    <p:sldId id="289" r:id="rId26"/>
    <p:sldId id="290" r:id="rId27"/>
    <p:sldId id="314" r:id="rId28"/>
    <p:sldId id="313" r:id="rId29"/>
    <p:sldId id="292" r:id="rId30"/>
    <p:sldId id="293" r:id="rId31"/>
    <p:sldId id="294" r:id="rId32"/>
    <p:sldId id="296" r:id="rId33"/>
    <p:sldId id="297" r:id="rId34"/>
    <p:sldId id="298" r:id="rId35"/>
    <p:sldId id="299" r:id="rId36"/>
    <p:sldId id="300" r:id="rId37"/>
    <p:sldId id="303" r:id="rId38"/>
    <p:sldId id="312" r:id="rId39"/>
    <p:sldId id="315" r:id="rId40"/>
    <p:sldId id="308" r:id="rId41"/>
    <p:sldId id="31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F60057-0DBD-4991-BF99-EC0A7F8616E4}" type="doc">
      <dgm:prSet loTypeId="urn:microsoft.com/office/officeart/2005/8/layout/target3" loCatId="relationship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n-IN"/>
        </a:p>
      </dgm:t>
    </dgm:pt>
    <dgm:pt modelId="{343AA4B0-1290-4397-B68E-C6D55FA8B52C}">
      <dgm:prSet/>
      <dgm:spPr/>
      <dgm:t>
        <a:bodyPr/>
        <a:lstStyle/>
        <a:p>
          <a:pPr rtl="0"/>
          <a:r>
            <a:rPr lang="en-IN" b="1" dirty="0"/>
            <a:t>Epithelial cells</a:t>
          </a:r>
        </a:p>
      </dgm:t>
    </dgm:pt>
    <dgm:pt modelId="{8D5E9EC5-426D-4228-ABC5-5F736F0EB914}" type="parTrans" cxnId="{6A6CE089-54D3-479C-9DF1-3F12871B7CD7}">
      <dgm:prSet/>
      <dgm:spPr/>
      <dgm:t>
        <a:bodyPr/>
        <a:lstStyle/>
        <a:p>
          <a:endParaRPr lang="en-IN"/>
        </a:p>
      </dgm:t>
    </dgm:pt>
    <dgm:pt modelId="{60FC5499-2388-4010-B313-7395C5550E21}" type="sibTrans" cxnId="{6A6CE089-54D3-479C-9DF1-3F12871B7CD7}">
      <dgm:prSet/>
      <dgm:spPr/>
      <dgm:t>
        <a:bodyPr/>
        <a:lstStyle/>
        <a:p>
          <a:endParaRPr lang="en-IN"/>
        </a:p>
      </dgm:t>
    </dgm:pt>
    <dgm:pt modelId="{8627C8AA-4727-4686-806F-E061264CAC24}">
      <dgm:prSet/>
      <dgm:spPr/>
      <dgm:t>
        <a:bodyPr/>
        <a:lstStyle/>
        <a:p>
          <a:pPr rtl="0"/>
          <a:r>
            <a:rPr lang="en-IN" b="1" dirty="0"/>
            <a:t>Cells derived from the gingival connective tissue</a:t>
          </a:r>
        </a:p>
      </dgm:t>
    </dgm:pt>
    <dgm:pt modelId="{76FF5FF1-E3DD-4415-A809-81D8FF84F360}" type="parTrans" cxnId="{CFC5102F-164F-49C0-91B6-84083B6E2B2D}">
      <dgm:prSet/>
      <dgm:spPr/>
      <dgm:t>
        <a:bodyPr/>
        <a:lstStyle/>
        <a:p>
          <a:endParaRPr lang="en-IN"/>
        </a:p>
      </dgm:t>
    </dgm:pt>
    <dgm:pt modelId="{77D67CB4-750A-4FF5-97ED-22BECD2B1BCD}" type="sibTrans" cxnId="{CFC5102F-164F-49C0-91B6-84083B6E2B2D}">
      <dgm:prSet/>
      <dgm:spPr/>
      <dgm:t>
        <a:bodyPr/>
        <a:lstStyle/>
        <a:p>
          <a:endParaRPr lang="en-IN"/>
        </a:p>
      </dgm:t>
    </dgm:pt>
    <dgm:pt modelId="{F0A65B66-904E-4076-BA92-8E972D89CDEE}">
      <dgm:prSet/>
      <dgm:spPr/>
      <dgm:t>
        <a:bodyPr/>
        <a:lstStyle/>
        <a:p>
          <a:pPr rtl="0"/>
          <a:r>
            <a:rPr lang="en-IN" b="1" dirty="0"/>
            <a:t>Cells derived from the bone</a:t>
          </a:r>
        </a:p>
      </dgm:t>
    </dgm:pt>
    <dgm:pt modelId="{DC0D4CF1-D87A-4198-96AD-991A649E3B3D}" type="parTrans" cxnId="{7E1DC2B3-26FA-4646-B03A-0B87F83B3931}">
      <dgm:prSet/>
      <dgm:spPr/>
      <dgm:t>
        <a:bodyPr/>
        <a:lstStyle/>
        <a:p>
          <a:endParaRPr lang="en-IN"/>
        </a:p>
      </dgm:t>
    </dgm:pt>
    <dgm:pt modelId="{09CF0709-11F7-453F-8A7D-A44721F897AE}" type="sibTrans" cxnId="{7E1DC2B3-26FA-4646-B03A-0B87F83B3931}">
      <dgm:prSet/>
      <dgm:spPr/>
      <dgm:t>
        <a:bodyPr/>
        <a:lstStyle/>
        <a:p>
          <a:endParaRPr lang="en-IN"/>
        </a:p>
      </dgm:t>
    </dgm:pt>
    <dgm:pt modelId="{F4FE1DAA-8AAC-47DA-9100-4D81FC0676B6}">
      <dgm:prSet/>
      <dgm:spPr/>
      <dgm:t>
        <a:bodyPr/>
        <a:lstStyle/>
        <a:p>
          <a:pPr rtl="0"/>
          <a:r>
            <a:rPr lang="en-IN" b="1" dirty="0"/>
            <a:t>Cells derived from the periodontal ligament</a:t>
          </a:r>
          <a:r>
            <a:rPr lang="en-IN" b="1" i="1" dirty="0"/>
            <a:t>.</a:t>
          </a:r>
          <a:endParaRPr lang="en-IN" b="1" dirty="0"/>
        </a:p>
      </dgm:t>
    </dgm:pt>
    <dgm:pt modelId="{19BF4CED-C792-4C91-90FE-A08FD45E29F6}" type="parTrans" cxnId="{74DFF392-2E2D-414F-BD9E-08164670262D}">
      <dgm:prSet/>
      <dgm:spPr/>
      <dgm:t>
        <a:bodyPr/>
        <a:lstStyle/>
        <a:p>
          <a:endParaRPr lang="en-IN"/>
        </a:p>
      </dgm:t>
    </dgm:pt>
    <dgm:pt modelId="{67F50DAC-AE6A-4DF2-A8C1-9A5C204D8704}" type="sibTrans" cxnId="{74DFF392-2E2D-414F-BD9E-08164670262D}">
      <dgm:prSet/>
      <dgm:spPr/>
      <dgm:t>
        <a:bodyPr/>
        <a:lstStyle/>
        <a:p>
          <a:endParaRPr lang="en-IN"/>
        </a:p>
      </dgm:t>
    </dgm:pt>
    <dgm:pt modelId="{81E4401B-FFB2-49BC-9A6C-788D874853AD}" type="pres">
      <dgm:prSet presAssocID="{82F60057-0DBD-4991-BF99-EC0A7F8616E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D98CD98-AEFA-442D-AE51-086A1D88CB90}" type="pres">
      <dgm:prSet presAssocID="{343AA4B0-1290-4397-B68E-C6D55FA8B52C}" presName="circle1" presStyleLbl="node1" presStyleIdx="0" presStyleCnt="4"/>
      <dgm:spPr/>
    </dgm:pt>
    <dgm:pt modelId="{65F25D88-7132-4441-A5C6-3164A2AD8C8D}" type="pres">
      <dgm:prSet presAssocID="{343AA4B0-1290-4397-B68E-C6D55FA8B52C}" presName="space" presStyleCnt="0"/>
      <dgm:spPr/>
    </dgm:pt>
    <dgm:pt modelId="{3DB544B8-F116-4793-A94C-650C8B886FAC}" type="pres">
      <dgm:prSet presAssocID="{343AA4B0-1290-4397-B68E-C6D55FA8B52C}" presName="rect1" presStyleLbl="alignAcc1" presStyleIdx="0" presStyleCnt="4"/>
      <dgm:spPr/>
    </dgm:pt>
    <dgm:pt modelId="{3AB911A9-92CB-4D83-A774-6DB5A7E99CE2}" type="pres">
      <dgm:prSet presAssocID="{8627C8AA-4727-4686-806F-E061264CAC24}" presName="vertSpace2" presStyleLbl="node1" presStyleIdx="0" presStyleCnt="4"/>
      <dgm:spPr/>
    </dgm:pt>
    <dgm:pt modelId="{9119D37E-AEB3-484C-A144-8444B135D85A}" type="pres">
      <dgm:prSet presAssocID="{8627C8AA-4727-4686-806F-E061264CAC24}" presName="circle2" presStyleLbl="node1" presStyleIdx="1" presStyleCnt="4"/>
      <dgm:spPr/>
    </dgm:pt>
    <dgm:pt modelId="{0E2750B9-99BA-425B-8CDB-A247AEF34BEA}" type="pres">
      <dgm:prSet presAssocID="{8627C8AA-4727-4686-806F-E061264CAC24}" presName="rect2" presStyleLbl="alignAcc1" presStyleIdx="1" presStyleCnt="4"/>
      <dgm:spPr/>
    </dgm:pt>
    <dgm:pt modelId="{4BF34F1D-2B31-4CA6-B7D1-BDFA6A63AAC3}" type="pres">
      <dgm:prSet presAssocID="{F0A65B66-904E-4076-BA92-8E972D89CDEE}" presName="vertSpace3" presStyleLbl="node1" presStyleIdx="1" presStyleCnt="4"/>
      <dgm:spPr/>
    </dgm:pt>
    <dgm:pt modelId="{4B6A1F4E-49D3-4B3D-B0F6-4060ABFAF759}" type="pres">
      <dgm:prSet presAssocID="{F0A65B66-904E-4076-BA92-8E972D89CDEE}" presName="circle3" presStyleLbl="node1" presStyleIdx="2" presStyleCnt="4"/>
      <dgm:spPr/>
    </dgm:pt>
    <dgm:pt modelId="{752F5470-5EFE-4213-A849-0F4D40A3E5BE}" type="pres">
      <dgm:prSet presAssocID="{F0A65B66-904E-4076-BA92-8E972D89CDEE}" presName="rect3" presStyleLbl="alignAcc1" presStyleIdx="2" presStyleCnt="4"/>
      <dgm:spPr/>
    </dgm:pt>
    <dgm:pt modelId="{D8246042-1F4D-4BF5-8E42-066295FB2D81}" type="pres">
      <dgm:prSet presAssocID="{F4FE1DAA-8AAC-47DA-9100-4D81FC0676B6}" presName="vertSpace4" presStyleLbl="node1" presStyleIdx="2" presStyleCnt="4"/>
      <dgm:spPr/>
    </dgm:pt>
    <dgm:pt modelId="{DD6493D5-9568-4422-98FA-1470285D42B3}" type="pres">
      <dgm:prSet presAssocID="{F4FE1DAA-8AAC-47DA-9100-4D81FC0676B6}" presName="circle4" presStyleLbl="node1" presStyleIdx="3" presStyleCnt="4"/>
      <dgm:spPr/>
    </dgm:pt>
    <dgm:pt modelId="{B71BEB06-79A2-40DB-9776-A9F03CE46F8A}" type="pres">
      <dgm:prSet presAssocID="{F4FE1DAA-8AAC-47DA-9100-4D81FC0676B6}" presName="rect4" presStyleLbl="alignAcc1" presStyleIdx="3" presStyleCnt="4"/>
      <dgm:spPr/>
    </dgm:pt>
    <dgm:pt modelId="{11539369-70C1-4578-A67C-791AE5A07237}" type="pres">
      <dgm:prSet presAssocID="{343AA4B0-1290-4397-B68E-C6D55FA8B52C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3C286F9C-A2CD-4384-9E1F-C38FF78CA49B}" type="pres">
      <dgm:prSet presAssocID="{8627C8AA-4727-4686-806F-E061264CAC24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C868F2A7-D3C8-4ACD-BA96-FFD544980187}" type="pres">
      <dgm:prSet presAssocID="{F0A65B66-904E-4076-BA92-8E972D89CDEE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8A6A794C-C13E-4BD6-8043-6ABB125EAFFB}" type="pres">
      <dgm:prSet presAssocID="{F4FE1DAA-8AAC-47DA-9100-4D81FC0676B6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CFC5102F-164F-49C0-91B6-84083B6E2B2D}" srcId="{82F60057-0DBD-4991-BF99-EC0A7F8616E4}" destId="{8627C8AA-4727-4686-806F-E061264CAC24}" srcOrd="1" destOrd="0" parTransId="{76FF5FF1-E3DD-4415-A809-81D8FF84F360}" sibTransId="{77D67CB4-750A-4FF5-97ED-22BECD2B1BCD}"/>
    <dgm:cxn modelId="{4D4D333D-2BAA-49AB-8120-F31A232F77ED}" type="presOf" srcId="{8627C8AA-4727-4686-806F-E061264CAC24}" destId="{0E2750B9-99BA-425B-8CDB-A247AEF34BEA}" srcOrd="0" destOrd="0" presId="urn:microsoft.com/office/officeart/2005/8/layout/target3"/>
    <dgm:cxn modelId="{C934F567-FDF2-4A14-BED3-8C270FA731AF}" type="presOf" srcId="{F4FE1DAA-8AAC-47DA-9100-4D81FC0676B6}" destId="{8A6A794C-C13E-4BD6-8043-6ABB125EAFFB}" srcOrd="1" destOrd="0" presId="urn:microsoft.com/office/officeart/2005/8/layout/target3"/>
    <dgm:cxn modelId="{7B429449-CA94-414C-837E-F4867AE6BE86}" type="presOf" srcId="{8627C8AA-4727-4686-806F-E061264CAC24}" destId="{3C286F9C-A2CD-4384-9E1F-C38FF78CA49B}" srcOrd="1" destOrd="0" presId="urn:microsoft.com/office/officeart/2005/8/layout/target3"/>
    <dgm:cxn modelId="{BA419D4F-A825-4D37-8673-AF4ADEDAF40D}" type="presOf" srcId="{343AA4B0-1290-4397-B68E-C6D55FA8B52C}" destId="{11539369-70C1-4578-A67C-791AE5A07237}" srcOrd="1" destOrd="0" presId="urn:microsoft.com/office/officeart/2005/8/layout/target3"/>
    <dgm:cxn modelId="{6A6CE089-54D3-479C-9DF1-3F12871B7CD7}" srcId="{82F60057-0DBD-4991-BF99-EC0A7F8616E4}" destId="{343AA4B0-1290-4397-B68E-C6D55FA8B52C}" srcOrd="0" destOrd="0" parTransId="{8D5E9EC5-426D-4228-ABC5-5F736F0EB914}" sibTransId="{60FC5499-2388-4010-B313-7395C5550E21}"/>
    <dgm:cxn modelId="{74DFF392-2E2D-414F-BD9E-08164670262D}" srcId="{82F60057-0DBD-4991-BF99-EC0A7F8616E4}" destId="{F4FE1DAA-8AAC-47DA-9100-4D81FC0676B6}" srcOrd="3" destOrd="0" parTransId="{19BF4CED-C792-4C91-90FE-A08FD45E29F6}" sibTransId="{67F50DAC-AE6A-4DF2-A8C1-9A5C204D8704}"/>
    <dgm:cxn modelId="{06BBD2B2-DF03-4839-898D-94859AF9FA07}" type="presOf" srcId="{F0A65B66-904E-4076-BA92-8E972D89CDEE}" destId="{C868F2A7-D3C8-4ACD-BA96-FFD544980187}" srcOrd="1" destOrd="0" presId="urn:microsoft.com/office/officeart/2005/8/layout/target3"/>
    <dgm:cxn modelId="{700B68B3-456C-4851-9B84-C89F95234F9F}" type="presOf" srcId="{F0A65B66-904E-4076-BA92-8E972D89CDEE}" destId="{752F5470-5EFE-4213-A849-0F4D40A3E5BE}" srcOrd="0" destOrd="0" presId="urn:microsoft.com/office/officeart/2005/8/layout/target3"/>
    <dgm:cxn modelId="{7E1DC2B3-26FA-4646-B03A-0B87F83B3931}" srcId="{82F60057-0DBD-4991-BF99-EC0A7F8616E4}" destId="{F0A65B66-904E-4076-BA92-8E972D89CDEE}" srcOrd="2" destOrd="0" parTransId="{DC0D4CF1-D87A-4198-96AD-991A649E3B3D}" sibTransId="{09CF0709-11F7-453F-8A7D-A44721F897AE}"/>
    <dgm:cxn modelId="{45BD8DB5-8028-4F3E-B371-962E255A13F6}" type="presOf" srcId="{82F60057-0DBD-4991-BF99-EC0A7F8616E4}" destId="{81E4401B-FFB2-49BC-9A6C-788D874853AD}" srcOrd="0" destOrd="0" presId="urn:microsoft.com/office/officeart/2005/8/layout/target3"/>
    <dgm:cxn modelId="{F24977B8-5BEC-4652-848C-05387705812A}" type="presOf" srcId="{F4FE1DAA-8AAC-47DA-9100-4D81FC0676B6}" destId="{B71BEB06-79A2-40DB-9776-A9F03CE46F8A}" srcOrd="0" destOrd="0" presId="urn:microsoft.com/office/officeart/2005/8/layout/target3"/>
    <dgm:cxn modelId="{DA8C28DF-D814-4F8D-AFC0-9B70153F7F03}" type="presOf" srcId="{343AA4B0-1290-4397-B68E-C6D55FA8B52C}" destId="{3DB544B8-F116-4793-A94C-650C8B886FAC}" srcOrd="0" destOrd="0" presId="urn:microsoft.com/office/officeart/2005/8/layout/target3"/>
    <dgm:cxn modelId="{E5365BB8-6852-4A2D-93C3-7E6109F73087}" type="presParOf" srcId="{81E4401B-FFB2-49BC-9A6C-788D874853AD}" destId="{4D98CD98-AEFA-442D-AE51-086A1D88CB90}" srcOrd="0" destOrd="0" presId="urn:microsoft.com/office/officeart/2005/8/layout/target3"/>
    <dgm:cxn modelId="{4CC871F1-896E-462E-8357-0A69FE751CF0}" type="presParOf" srcId="{81E4401B-FFB2-49BC-9A6C-788D874853AD}" destId="{65F25D88-7132-4441-A5C6-3164A2AD8C8D}" srcOrd="1" destOrd="0" presId="urn:microsoft.com/office/officeart/2005/8/layout/target3"/>
    <dgm:cxn modelId="{F190DB1E-3CE9-40DA-9B65-281C1D5DD94F}" type="presParOf" srcId="{81E4401B-FFB2-49BC-9A6C-788D874853AD}" destId="{3DB544B8-F116-4793-A94C-650C8B886FAC}" srcOrd="2" destOrd="0" presId="urn:microsoft.com/office/officeart/2005/8/layout/target3"/>
    <dgm:cxn modelId="{6EC08244-104B-43B7-95C8-7F5B2BCF5742}" type="presParOf" srcId="{81E4401B-FFB2-49BC-9A6C-788D874853AD}" destId="{3AB911A9-92CB-4D83-A774-6DB5A7E99CE2}" srcOrd="3" destOrd="0" presId="urn:microsoft.com/office/officeart/2005/8/layout/target3"/>
    <dgm:cxn modelId="{8AC2647D-4692-4B1D-9444-3C69E6636BAD}" type="presParOf" srcId="{81E4401B-FFB2-49BC-9A6C-788D874853AD}" destId="{9119D37E-AEB3-484C-A144-8444B135D85A}" srcOrd="4" destOrd="0" presId="urn:microsoft.com/office/officeart/2005/8/layout/target3"/>
    <dgm:cxn modelId="{B208EC3D-D8BB-45E5-8B31-6566496A6DCA}" type="presParOf" srcId="{81E4401B-FFB2-49BC-9A6C-788D874853AD}" destId="{0E2750B9-99BA-425B-8CDB-A247AEF34BEA}" srcOrd="5" destOrd="0" presId="urn:microsoft.com/office/officeart/2005/8/layout/target3"/>
    <dgm:cxn modelId="{EC65F2EA-47B2-4CEE-B345-C30533102D79}" type="presParOf" srcId="{81E4401B-FFB2-49BC-9A6C-788D874853AD}" destId="{4BF34F1D-2B31-4CA6-B7D1-BDFA6A63AAC3}" srcOrd="6" destOrd="0" presId="urn:microsoft.com/office/officeart/2005/8/layout/target3"/>
    <dgm:cxn modelId="{E4D23F67-3527-411D-A686-FAFADF4B40EF}" type="presParOf" srcId="{81E4401B-FFB2-49BC-9A6C-788D874853AD}" destId="{4B6A1F4E-49D3-4B3D-B0F6-4060ABFAF759}" srcOrd="7" destOrd="0" presId="urn:microsoft.com/office/officeart/2005/8/layout/target3"/>
    <dgm:cxn modelId="{B8E24094-2845-4C7D-8069-A0B3238A4BF0}" type="presParOf" srcId="{81E4401B-FFB2-49BC-9A6C-788D874853AD}" destId="{752F5470-5EFE-4213-A849-0F4D40A3E5BE}" srcOrd="8" destOrd="0" presId="urn:microsoft.com/office/officeart/2005/8/layout/target3"/>
    <dgm:cxn modelId="{0C2A0DF4-1ED4-43CA-ABC7-F54CC0F929E6}" type="presParOf" srcId="{81E4401B-FFB2-49BC-9A6C-788D874853AD}" destId="{D8246042-1F4D-4BF5-8E42-066295FB2D81}" srcOrd="9" destOrd="0" presId="urn:microsoft.com/office/officeart/2005/8/layout/target3"/>
    <dgm:cxn modelId="{A370D667-B1AB-4036-B72F-0535AC006451}" type="presParOf" srcId="{81E4401B-FFB2-49BC-9A6C-788D874853AD}" destId="{DD6493D5-9568-4422-98FA-1470285D42B3}" srcOrd="10" destOrd="0" presId="urn:microsoft.com/office/officeart/2005/8/layout/target3"/>
    <dgm:cxn modelId="{6C45FE04-413D-42FF-B655-A73DD0A3B6FB}" type="presParOf" srcId="{81E4401B-FFB2-49BC-9A6C-788D874853AD}" destId="{B71BEB06-79A2-40DB-9776-A9F03CE46F8A}" srcOrd="11" destOrd="0" presId="urn:microsoft.com/office/officeart/2005/8/layout/target3"/>
    <dgm:cxn modelId="{330E4974-0AF8-4938-AD53-BF4F4A5B8DED}" type="presParOf" srcId="{81E4401B-FFB2-49BC-9A6C-788D874853AD}" destId="{11539369-70C1-4578-A67C-791AE5A07237}" srcOrd="12" destOrd="0" presId="urn:microsoft.com/office/officeart/2005/8/layout/target3"/>
    <dgm:cxn modelId="{861B827B-B2BF-417C-9BC7-683457947362}" type="presParOf" srcId="{81E4401B-FFB2-49BC-9A6C-788D874853AD}" destId="{3C286F9C-A2CD-4384-9E1F-C38FF78CA49B}" srcOrd="13" destOrd="0" presId="urn:microsoft.com/office/officeart/2005/8/layout/target3"/>
    <dgm:cxn modelId="{E146AAE9-59B3-4878-81DF-8B3364DE35C8}" type="presParOf" srcId="{81E4401B-FFB2-49BC-9A6C-788D874853AD}" destId="{C868F2A7-D3C8-4ACD-BA96-FFD544980187}" srcOrd="14" destOrd="0" presId="urn:microsoft.com/office/officeart/2005/8/layout/target3"/>
    <dgm:cxn modelId="{BE006E69-19DF-48AE-AF56-203C4361027B}" type="presParOf" srcId="{81E4401B-FFB2-49BC-9A6C-788D874853AD}" destId="{8A6A794C-C13E-4BD6-8043-6ABB125EAFFB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8CD98-AEFA-442D-AE51-086A1D88CB90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544B8-F116-4793-A94C-650C8B886FAC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b="1" kern="1200" dirty="0"/>
            <a:t>Epithelial cells</a:t>
          </a:r>
        </a:p>
      </dsp:txBody>
      <dsp:txXfrm>
        <a:off x="2262981" y="0"/>
        <a:ext cx="5966618" cy="961767"/>
      </dsp:txXfrm>
    </dsp:sp>
    <dsp:sp modelId="{9119D37E-AEB3-484C-A144-8444B135D85A}">
      <dsp:nvSpPr>
        <dsp:cNvPr id="0" name=""/>
        <dsp:cNvSpPr/>
      </dsp:nvSpPr>
      <dsp:spPr>
        <a:xfrm>
          <a:off x="594032" y="961767"/>
          <a:ext cx="3337897" cy="3337897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2750B9-99BA-425B-8CDB-A247AEF34BEA}">
      <dsp:nvSpPr>
        <dsp:cNvPr id="0" name=""/>
        <dsp:cNvSpPr/>
      </dsp:nvSpPr>
      <dsp:spPr>
        <a:xfrm>
          <a:off x="2262981" y="961767"/>
          <a:ext cx="5966618" cy="333789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b="1" kern="1200" dirty="0"/>
            <a:t>Cells derived from the gingival connective tissue</a:t>
          </a:r>
        </a:p>
      </dsp:txBody>
      <dsp:txXfrm>
        <a:off x="2262981" y="961767"/>
        <a:ext cx="5966618" cy="961767"/>
      </dsp:txXfrm>
    </dsp:sp>
    <dsp:sp modelId="{4B6A1F4E-49D3-4B3D-B0F6-4060ABFAF759}">
      <dsp:nvSpPr>
        <dsp:cNvPr id="0" name=""/>
        <dsp:cNvSpPr/>
      </dsp:nvSpPr>
      <dsp:spPr>
        <a:xfrm>
          <a:off x="1188065" y="1923534"/>
          <a:ext cx="2149832" cy="2149832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2F5470-5EFE-4213-A849-0F4D40A3E5BE}">
      <dsp:nvSpPr>
        <dsp:cNvPr id="0" name=""/>
        <dsp:cNvSpPr/>
      </dsp:nvSpPr>
      <dsp:spPr>
        <a:xfrm>
          <a:off x="2262981" y="1923534"/>
          <a:ext cx="5966618" cy="214983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b="1" kern="1200" dirty="0"/>
            <a:t>Cells derived from the bone</a:t>
          </a:r>
        </a:p>
      </dsp:txBody>
      <dsp:txXfrm>
        <a:off x="2262981" y="1923534"/>
        <a:ext cx="5966618" cy="961767"/>
      </dsp:txXfrm>
    </dsp:sp>
    <dsp:sp modelId="{DD6493D5-9568-4422-98FA-1470285D42B3}">
      <dsp:nvSpPr>
        <dsp:cNvPr id="0" name=""/>
        <dsp:cNvSpPr/>
      </dsp:nvSpPr>
      <dsp:spPr>
        <a:xfrm>
          <a:off x="1782097" y="2885301"/>
          <a:ext cx="961767" cy="961767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1BEB06-79A2-40DB-9776-A9F03CE46F8A}">
      <dsp:nvSpPr>
        <dsp:cNvPr id="0" name=""/>
        <dsp:cNvSpPr/>
      </dsp:nvSpPr>
      <dsp:spPr>
        <a:xfrm>
          <a:off x="2262981" y="2885301"/>
          <a:ext cx="5966618" cy="96176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b="1" kern="1200" dirty="0"/>
            <a:t>Cells derived from the periodontal ligament</a:t>
          </a:r>
          <a:r>
            <a:rPr lang="en-IN" sz="2700" b="1" i="1" kern="1200" dirty="0"/>
            <a:t>.</a:t>
          </a:r>
          <a:endParaRPr lang="en-IN" sz="2700" b="1" kern="1200" dirty="0"/>
        </a:p>
      </dsp:txBody>
      <dsp:txXfrm>
        <a:off x="2262981" y="2885301"/>
        <a:ext cx="5966618" cy="961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8FE38-5441-4CF5-9113-EC7A4E3E344B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0D7AC-2DE8-42B6-8132-DDD0408B634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dirty="0"/>
              <a:t>Barriers are employed in the hope of excluding epithelium and connective tissue from the root surface in the belief that they interfere with regeneration. 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D7AC-2DE8-42B6-8132-DDD0408B634E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C347-28E8-46DE-941B-AC3F9705A3CE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4F40-CEAC-44A6-A20F-69756A6FFE9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C347-28E8-46DE-941B-AC3F9705A3CE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4F40-CEAC-44A6-A20F-69756A6FFE9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C347-28E8-46DE-941B-AC3F9705A3CE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4F40-CEAC-44A6-A20F-69756A6FFE9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C347-28E8-46DE-941B-AC3F9705A3CE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4F40-CEAC-44A6-A20F-69756A6FFE9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C347-28E8-46DE-941B-AC3F9705A3CE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4F40-CEAC-44A6-A20F-69756A6FFE9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C347-28E8-46DE-941B-AC3F9705A3CE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4F40-CEAC-44A6-A20F-69756A6FFE9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C347-28E8-46DE-941B-AC3F9705A3CE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4F40-CEAC-44A6-A20F-69756A6FFE9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C347-28E8-46DE-941B-AC3F9705A3CE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4F40-CEAC-44A6-A20F-69756A6FFE9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C347-28E8-46DE-941B-AC3F9705A3CE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4F40-CEAC-44A6-A20F-69756A6FFE9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C347-28E8-46DE-941B-AC3F9705A3CE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4F40-CEAC-44A6-A20F-69756A6FFE9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C347-28E8-46DE-941B-AC3F9705A3CE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4F40-CEAC-44A6-A20F-69756A6FFE9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EC347-28E8-46DE-941B-AC3F9705A3CE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A4F40-CEAC-44A6-A20F-69756A6FFE90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693987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RECONSTRUCTIVE PERIODONTAL SURGERY</a:t>
            </a:r>
            <a:endParaRPr lang="en-IN" sz="36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7837" y="4054089"/>
            <a:ext cx="6728792" cy="17526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GUIDED TISSUE REGENERATION (GTR)</a:t>
            </a:r>
            <a:endParaRPr lang="en-IN" dirty="0"/>
          </a:p>
        </p:txBody>
      </p:sp>
      <p:pic>
        <p:nvPicPr>
          <p:cNvPr id="4" name="Picture 3" descr="rungta logo">
            <a:extLst>
              <a:ext uri="{FF2B5EF4-FFF2-40B4-BE49-F238E27FC236}">
                <a16:creationId xmlns:a16="http://schemas.microsoft.com/office/drawing/2014/main" id="{B58B5F8E-2B5D-C560-0F31-698D69BE312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7203" y="1555502"/>
            <a:ext cx="1512168" cy="123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044DF4-7954-9B8B-E727-31BB9FF26500}"/>
              </a:ext>
            </a:extLst>
          </p:cNvPr>
          <p:cNvSpPr txBox="1"/>
          <p:nvPr/>
        </p:nvSpPr>
        <p:spPr>
          <a:xfrm>
            <a:off x="767371" y="5013176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Forte" panose="03060902040502070203" pitchFamily="66" charset="0"/>
              </a:rPr>
              <a:t>PRESENTED BY:</a:t>
            </a:r>
          </a:p>
          <a:p>
            <a:r>
              <a:rPr lang="en-US" dirty="0">
                <a:latin typeface="Forte" panose="03060902040502070203" pitchFamily="66" charset="0"/>
              </a:rPr>
              <a:t>Dr Sonika Bodhi</a:t>
            </a:r>
          </a:p>
          <a:p>
            <a:r>
              <a:rPr lang="en-US" dirty="0">
                <a:latin typeface="Forte" panose="03060902040502070203" pitchFamily="66" charset="0"/>
              </a:rPr>
              <a:t>Reader</a:t>
            </a:r>
          </a:p>
          <a:p>
            <a:r>
              <a:rPr lang="en-US" dirty="0">
                <a:latin typeface="Forte" panose="03060902040502070203" pitchFamily="66" charset="0"/>
              </a:rPr>
              <a:t>Dept. of Periodontology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298C2F-6CD6-F57E-078F-93238E89B3EC}"/>
              </a:ext>
            </a:extLst>
          </p:cNvPr>
          <p:cNvSpPr txBox="1"/>
          <p:nvPr/>
        </p:nvSpPr>
        <p:spPr>
          <a:xfrm>
            <a:off x="1647836" y="404979"/>
            <a:ext cx="64525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u="sng" dirty="0">
                <a:solidFill>
                  <a:srgbClr val="00B050"/>
                </a:solidFill>
                <a:latin typeface="Forte" panose="03060902040502070203" pitchFamily="66" charset="0"/>
              </a:rPr>
              <a:t>RUNGTA COLLEGE OF DENTAL SCIENCES AND RESEARCH,BHILAI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dirty="0"/>
              <a:t>After flap surgery the curetted root surface may be repopulated by four different cell types: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guided-tissue-regeneration-12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8159690" cy="6126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solidFill>
                  <a:srgbClr val="0070C0"/>
                </a:solidFill>
              </a:rPr>
              <a:t>INDICATION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IN" sz="2800" dirty="0"/>
              <a:t>Two or three walled </a:t>
            </a:r>
            <a:r>
              <a:rPr lang="en-IN" sz="2800" dirty="0" err="1"/>
              <a:t>intrabony</a:t>
            </a:r>
            <a:r>
              <a:rPr lang="en-IN" sz="2800" dirty="0"/>
              <a:t> defects.</a:t>
            </a:r>
          </a:p>
          <a:p>
            <a:pPr>
              <a:lnSpc>
                <a:spcPct val="150000"/>
              </a:lnSpc>
            </a:pPr>
            <a:r>
              <a:rPr lang="en-IN" sz="2800" dirty="0"/>
              <a:t>Class II </a:t>
            </a:r>
            <a:r>
              <a:rPr lang="en-IN" sz="2800" dirty="0" err="1"/>
              <a:t>furcation</a:t>
            </a:r>
            <a:r>
              <a:rPr lang="en-IN" sz="2800" dirty="0"/>
              <a:t> defects.</a:t>
            </a:r>
          </a:p>
          <a:p>
            <a:pPr>
              <a:lnSpc>
                <a:spcPct val="150000"/>
              </a:lnSpc>
            </a:pPr>
            <a:r>
              <a:rPr lang="en-IN" sz="2800" dirty="0"/>
              <a:t>Recession defects.</a:t>
            </a:r>
          </a:p>
          <a:p>
            <a:pPr>
              <a:lnSpc>
                <a:spcPct val="150000"/>
              </a:lnSpc>
            </a:pPr>
            <a:r>
              <a:rPr lang="en-IN" sz="2800" dirty="0"/>
              <a:t>Circumferential defects</a:t>
            </a:r>
          </a:p>
          <a:p>
            <a:pPr>
              <a:lnSpc>
                <a:spcPct val="150000"/>
              </a:lnSpc>
            </a:pPr>
            <a:r>
              <a:rPr lang="en-IN" sz="2800" dirty="0"/>
              <a:t>Alveolar ridge augmentation.</a:t>
            </a:r>
          </a:p>
          <a:p>
            <a:pPr>
              <a:lnSpc>
                <a:spcPct val="150000"/>
              </a:lnSpc>
            </a:pPr>
            <a:r>
              <a:rPr lang="en-IN" sz="2800" dirty="0"/>
              <a:t>Repair of </a:t>
            </a:r>
            <a:r>
              <a:rPr lang="en-IN" sz="2800" dirty="0" err="1"/>
              <a:t>apicoectomy</a:t>
            </a:r>
            <a:r>
              <a:rPr lang="en-IN" sz="2800" dirty="0"/>
              <a:t> defect.</a:t>
            </a:r>
          </a:p>
          <a:p>
            <a:pPr>
              <a:lnSpc>
                <a:spcPct val="150000"/>
              </a:lnSpc>
            </a:pPr>
            <a:r>
              <a:rPr lang="en-IN" sz="2800" dirty="0"/>
              <a:t>Osseous fill around immediate implant placement sites.</a:t>
            </a:r>
          </a:p>
          <a:p>
            <a:pPr>
              <a:lnSpc>
                <a:spcPct val="150000"/>
              </a:lnSpc>
            </a:pPr>
            <a:r>
              <a:rPr lang="en-IN" sz="2800" dirty="0"/>
              <a:t>Repair of osseous defect associated with failing implants.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solidFill>
                  <a:srgbClr val="0070C0"/>
                </a:solidFill>
              </a:rPr>
              <a:t>CONTRAINDICATION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Infection at the site of defect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Poor oral hygiene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Smoking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Tooth Mobility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Horizontal bone loss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Multiple defects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Any medical condition contraindicating surgery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b="1" dirty="0">
                <a:solidFill>
                  <a:srgbClr val="0070C0"/>
                </a:solidFill>
              </a:rPr>
              <a:t>CHARACTERISTICS/DESIGN CRITERIA FOR GTR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IN" sz="2800" b="1" i="1" dirty="0">
                <a:solidFill>
                  <a:srgbClr val="C00000"/>
                </a:solidFill>
              </a:rPr>
              <a:t>Greenstein &amp; </a:t>
            </a:r>
            <a:r>
              <a:rPr lang="en-IN" sz="2800" b="1" i="1" dirty="0" err="1">
                <a:solidFill>
                  <a:srgbClr val="C00000"/>
                </a:solidFill>
              </a:rPr>
              <a:t>Caton</a:t>
            </a:r>
            <a:r>
              <a:rPr lang="en-IN" sz="2800" b="1" i="1" dirty="0">
                <a:solidFill>
                  <a:srgbClr val="C00000"/>
                </a:solidFill>
              </a:rPr>
              <a:t> (1993): 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Biocompatibility 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Cell </a:t>
            </a:r>
            <a:r>
              <a:rPr lang="en-IN" sz="2800" dirty="0" err="1"/>
              <a:t>occlusiveness</a:t>
            </a:r>
            <a:r>
              <a:rPr lang="en-IN" sz="2800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en-IN" sz="2800" dirty="0" err="1"/>
              <a:t>Spacemaking</a:t>
            </a:r>
            <a:r>
              <a:rPr lang="en-IN" sz="2800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Tissue integration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clinical </a:t>
            </a:r>
            <a:r>
              <a:rPr lang="en-IN" sz="2800" dirty="0" err="1"/>
              <a:t>manageablilty</a:t>
            </a:r>
            <a:endParaRPr lang="en-IN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GTR MEMBRANES</a:t>
            </a:r>
            <a:endParaRPr lang="en-IN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investigated GTR membranes were </a:t>
            </a:r>
            <a:r>
              <a:rPr lang="en-US" sz="2800" i="1" dirty="0">
                <a:solidFill>
                  <a:srgbClr val="FF0000"/>
                </a:solidFill>
              </a:rPr>
              <a:t>cellular acetate filter papers.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Extremely unpredictable.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Difficult to manage.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Difficult to cut.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This lead to development of a two-part material:</a:t>
            </a:r>
          </a:p>
          <a:p>
            <a:pPr lvl="1" algn="just"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</a:rPr>
              <a:t>Open </a:t>
            </a:r>
            <a:r>
              <a:rPr lang="en-US" sz="2400" b="1" dirty="0" err="1">
                <a:solidFill>
                  <a:srgbClr val="7030A0"/>
                </a:solidFill>
              </a:rPr>
              <a:t>microstructural</a:t>
            </a:r>
            <a:r>
              <a:rPr lang="en-US" sz="2400" b="1" dirty="0">
                <a:solidFill>
                  <a:srgbClr val="7030A0"/>
                </a:solidFill>
              </a:rPr>
              <a:t> collar.</a:t>
            </a:r>
          </a:p>
          <a:p>
            <a:pPr lvl="1" algn="just"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</a:rPr>
              <a:t>Occlusive portion.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7030A0"/>
                </a:solidFill>
              </a:rPr>
              <a:t>Open </a:t>
            </a:r>
            <a:r>
              <a:rPr lang="en-US" sz="2400" dirty="0" err="1">
                <a:solidFill>
                  <a:srgbClr val="7030A0"/>
                </a:solidFill>
              </a:rPr>
              <a:t>microstructural</a:t>
            </a:r>
            <a:r>
              <a:rPr lang="en-US" sz="2400" dirty="0">
                <a:solidFill>
                  <a:srgbClr val="7030A0"/>
                </a:solidFill>
              </a:rPr>
              <a:t> collar </a:t>
            </a:r>
            <a:r>
              <a:rPr lang="en-US" sz="2400" dirty="0"/>
              <a:t>– could be implanted </a:t>
            </a:r>
            <a:r>
              <a:rPr lang="en-US" sz="2400" dirty="0" err="1"/>
              <a:t>subgingivally</a:t>
            </a:r>
            <a:r>
              <a:rPr lang="en-US" sz="2400" dirty="0"/>
              <a:t> and in grow with connective tissue and limit epithelial migration.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7030A0"/>
                </a:solidFill>
              </a:rPr>
              <a:t>Occlusive portion </a:t>
            </a:r>
            <a:r>
              <a:rPr lang="en-US" sz="2400" dirty="0"/>
              <a:t>– would attach to stabilize the wound area, separate cell types for GTR and give strong enough surface to retain sutures </a:t>
            </a:r>
            <a:r>
              <a:rPr lang="en-US" sz="2400" dirty="0" err="1"/>
              <a:t>snugged</a:t>
            </a:r>
            <a:r>
              <a:rPr lang="en-US" sz="2400" dirty="0"/>
              <a:t> around the teeth.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solidFill>
                  <a:srgbClr val="7030A0"/>
                </a:solidFill>
              </a:rPr>
              <a:t>CLASSSIFICATION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Non-</a:t>
            </a:r>
            <a:r>
              <a:rPr lang="en-US" b="1" dirty="0" err="1">
                <a:solidFill>
                  <a:schemeClr val="accent2"/>
                </a:solidFill>
              </a:rPr>
              <a:t>resorbable</a:t>
            </a:r>
            <a:endParaRPr lang="en-US" b="1" dirty="0">
              <a:solidFill>
                <a:schemeClr val="accent2"/>
              </a:solidFill>
            </a:endParaRPr>
          </a:p>
          <a:p>
            <a:pPr>
              <a:buNone/>
            </a:pPr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 err="1">
                <a:solidFill>
                  <a:schemeClr val="accent2"/>
                </a:solidFill>
              </a:rPr>
              <a:t>Resorbable</a:t>
            </a:r>
            <a:r>
              <a:rPr lang="en-US" b="1" dirty="0">
                <a:solidFill>
                  <a:schemeClr val="accent2"/>
                </a:solidFill>
              </a:rPr>
              <a:t>  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NATURAL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SYNTHETIC</a:t>
            </a:r>
          </a:p>
          <a:p>
            <a:endParaRPr lang="en-IN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NON-RESORBABLE MEMBRANES</a:t>
            </a:r>
            <a:endParaRPr lang="en-IN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devices approved for clinical use.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Maintain structural integrity.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However, requires a 2</a:t>
            </a:r>
            <a:r>
              <a:rPr lang="en-US" sz="2800" baseline="30000" dirty="0"/>
              <a:t>nd</a:t>
            </a:r>
            <a:r>
              <a:rPr lang="en-US" sz="2800" dirty="0"/>
              <a:t> surgical procedure for removal.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Ethyl Cellulose (Millipore Filter)</a:t>
            </a:r>
            <a:endParaRPr lang="en-IN" sz="32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Used in the initial studies </a:t>
            </a:r>
            <a:r>
              <a:rPr lang="en-US" sz="2800" i="1" dirty="0">
                <a:solidFill>
                  <a:srgbClr val="C00000"/>
                </a:solidFill>
              </a:rPr>
              <a:t>(Nyman et al 1982, </a:t>
            </a:r>
            <a:r>
              <a:rPr lang="en-US" sz="2800" i="1" dirty="0" err="1">
                <a:solidFill>
                  <a:srgbClr val="C00000"/>
                </a:solidFill>
              </a:rPr>
              <a:t>Gottlow</a:t>
            </a:r>
            <a:r>
              <a:rPr lang="en-US" sz="2800" i="1" dirty="0">
                <a:solidFill>
                  <a:srgbClr val="C00000"/>
                </a:solidFill>
              </a:rPr>
              <a:t> 1984, Magnusson et al 1985).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varying amounts of new connective tissue attachment.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Relatively inexpensive.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Brittle.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Difficult to manipulate</a:t>
            </a:r>
            <a:endParaRPr lang="en-IN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9990628"/>
              </p:ext>
            </p:extLst>
          </p:nvPr>
        </p:nvGraphicFramePr>
        <p:xfrm>
          <a:off x="457200" y="1600200"/>
          <a:ext cx="8229600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24163660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43464160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258778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areas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Domain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Category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284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I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Affective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Desire to know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477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I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History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Cognitive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Nice to know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325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I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Evolution of GTR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Affective 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Desire to know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3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I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Indications </a:t>
                      </a:r>
                    </a:p>
                    <a:p>
                      <a:pPr algn="just"/>
                      <a:r>
                        <a:rPr lang="en-I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Contraindications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Cognitive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Must to know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784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I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 criteria for GTR devices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Cognitive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Nice to know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875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I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Classification of GTR membranes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Cognitive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Must to know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32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Current trends in membranes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Cognitive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Nice to know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072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513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PTFE / </a:t>
            </a:r>
            <a:r>
              <a:rPr lang="en-US" sz="3600" b="1" dirty="0" err="1">
                <a:solidFill>
                  <a:srgbClr val="7030A0"/>
                </a:solidFill>
              </a:rPr>
              <a:t>ePTFE</a:t>
            </a:r>
            <a:endParaRPr lang="en-IN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Polytetrafluoroethylene</a:t>
            </a:r>
            <a:r>
              <a:rPr lang="en-US" sz="2800" dirty="0"/>
              <a:t>/Expanded </a:t>
            </a:r>
            <a:r>
              <a:rPr lang="en-US" sz="2800" dirty="0" err="1"/>
              <a:t>Polytetrafluoroethylene</a:t>
            </a:r>
            <a:endParaRPr lang="en-US" sz="2800" dirty="0"/>
          </a:p>
          <a:p>
            <a:pPr algn="just">
              <a:lnSpc>
                <a:spcPct val="150000"/>
              </a:lnSpc>
            </a:pPr>
            <a:r>
              <a:rPr lang="en-US" sz="2800" dirty="0"/>
              <a:t>A fluorocarbon polymer – has exceptional inertness and biocompatibility.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ePTFE</a:t>
            </a:r>
            <a:r>
              <a:rPr lang="en-US" sz="2800" dirty="0">
                <a:solidFill>
                  <a:srgbClr val="FF0000"/>
                </a:solidFill>
              </a:rPr>
              <a:t> or GORE-TEX at present is the only FDA approved non-</a:t>
            </a:r>
            <a:r>
              <a:rPr lang="en-US" sz="2800" dirty="0" err="1">
                <a:solidFill>
                  <a:srgbClr val="FF0000"/>
                </a:solidFill>
              </a:rPr>
              <a:t>resorbable</a:t>
            </a:r>
            <a:r>
              <a:rPr lang="en-US" sz="2800" dirty="0">
                <a:solidFill>
                  <a:srgbClr val="FF0000"/>
                </a:solidFill>
              </a:rPr>
              <a:t> material.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800" dirty="0"/>
              <a:t>Available in various shapes and sizes and usually in 4 preformed sizes :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Single tooth narrow.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Single tooth wide.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Wrap around.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/>
              <a:t>Interproximal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6881154" cy="385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RUBBERDAM</a:t>
            </a:r>
          </a:p>
          <a:p>
            <a:pPr lvl="1" algn="just">
              <a:lnSpc>
                <a:spcPct val="150000"/>
              </a:lnSpc>
            </a:pPr>
            <a:r>
              <a:rPr lang="en-US" sz="2200" dirty="0"/>
              <a:t>Intimately adapts onto the root surface.</a:t>
            </a:r>
          </a:p>
          <a:p>
            <a:pPr lvl="1" algn="just">
              <a:lnSpc>
                <a:spcPct val="150000"/>
              </a:lnSpc>
            </a:pPr>
            <a:r>
              <a:rPr lang="en-US" sz="2200" dirty="0"/>
              <a:t>does not have tissue integration potential.</a:t>
            </a:r>
          </a:p>
          <a:p>
            <a:pPr lvl="1" algn="just">
              <a:lnSpc>
                <a:spcPct val="150000"/>
              </a:lnSpc>
            </a:pPr>
            <a:r>
              <a:rPr lang="en-US" sz="2200" dirty="0"/>
              <a:t>Sensitivity</a:t>
            </a:r>
            <a:endParaRPr lang="en-IN" sz="2200" dirty="0"/>
          </a:p>
          <a:p>
            <a:pPr algn="just">
              <a:lnSpc>
                <a:spcPct val="150000"/>
              </a:lnSpc>
            </a:pPr>
            <a:r>
              <a:rPr lang="en-IN" sz="2800" dirty="0"/>
              <a:t>BIOBRANE 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/>
              <a:t>knitted nylon fiber mechanically bonded onto a </a:t>
            </a:r>
            <a:r>
              <a:rPr lang="en-US" sz="2000" dirty="0" err="1"/>
              <a:t>semipermeable</a:t>
            </a:r>
            <a:r>
              <a:rPr lang="en-US" sz="2000" dirty="0"/>
              <a:t> silicone membrane and coated with collagen.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NON-RESORBABLE GTR + BONE GRAFT</a:t>
            </a:r>
            <a:endParaRPr lang="en-IN" sz="32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800" i="1" dirty="0" err="1">
                <a:solidFill>
                  <a:srgbClr val="C00000"/>
                </a:solidFill>
              </a:rPr>
              <a:t>Scallhorn</a:t>
            </a:r>
            <a:r>
              <a:rPr lang="en-US" sz="2800" i="1" dirty="0">
                <a:solidFill>
                  <a:srgbClr val="C00000"/>
                </a:solidFill>
              </a:rPr>
              <a:t> &amp; </a:t>
            </a:r>
            <a:r>
              <a:rPr lang="en-US" sz="2800" i="1" dirty="0" err="1">
                <a:solidFill>
                  <a:srgbClr val="C00000"/>
                </a:solidFill>
              </a:rPr>
              <a:t>Mclain</a:t>
            </a:r>
            <a:r>
              <a:rPr lang="en-US" sz="2800" i="1" dirty="0">
                <a:solidFill>
                  <a:srgbClr val="C00000"/>
                </a:solidFill>
              </a:rPr>
              <a:t>….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They stated that GTR showed predictability for connective tissue attachment as well as bone formation in </a:t>
            </a:r>
            <a:r>
              <a:rPr lang="en-US" sz="2800" dirty="0" err="1"/>
              <a:t>infrabony</a:t>
            </a:r>
            <a:r>
              <a:rPr lang="en-US" sz="2800" dirty="0"/>
              <a:t> defects and </a:t>
            </a:r>
            <a:r>
              <a:rPr lang="en-US" sz="2800" dirty="0" err="1"/>
              <a:t>furcations</a:t>
            </a:r>
            <a:r>
              <a:rPr lang="en-US" sz="28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Thus, so as to increase bone formation, they used DFDBA + GTR.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Surgical Procedure</a:t>
            </a:r>
            <a:endParaRPr lang="en-IN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Intrasulcular</a:t>
            </a:r>
            <a:r>
              <a:rPr lang="en-US" dirty="0"/>
              <a:t> incision for full thickness flap.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Removal of residual pocket epithelium.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Incision should extend 1-2 teeth </a:t>
            </a:r>
            <a:r>
              <a:rPr lang="en-US" dirty="0" err="1"/>
              <a:t>mesial</a:t>
            </a:r>
            <a:r>
              <a:rPr lang="en-US" dirty="0"/>
              <a:t> / distal.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Vertical incisions if necessary.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Degranulation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of optimal root conditioning agent</a:t>
            </a:r>
            <a:endParaRPr lang="en-IN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 algn="just">
              <a:buFont typeface="+mj-lt"/>
              <a:buAutoNum type="arabicPeriod" startAt="7"/>
            </a:pPr>
            <a:r>
              <a:rPr lang="en-US" dirty="0"/>
              <a:t>Adequate trimming of the material to aid in 3mm of lateral and apical extension.</a:t>
            </a:r>
          </a:p>
          <a:p>
            <a:pPr marL="514350" indent="-514350" algn="just">
              <a:buFont typeface="+mj-lt"/>
              <a:buAutoNum type="arabicPeriod" startAt="7"/>
            </a:pPr>
            <a:r>
              <a:rPr lang="en-US" dirty="0"/>
              <a:t>Open microstructure collar is trimmed at the sides only.</a:t>
            </a:r>
          </a:p>
          <a:p>
            <a:pPr marL="514350" indent="-514350" algn="just">
              <a:buNone/>
            </a:pPr>
            <a:endParaRPr lang="en-US" dirty="0"/>
          </a:p>
          <a:p>
            <a:pPr marL="514350" indent="-514350" algn="just">
              <a:buNone/>
            </a:pPr>
            <a:r>
              <a:rPr lang="en-US" dirty="0"/>
              <a:t>9.    Flap repositioned 2-3mm coronal to material.</a:t>
            </a:r>
          </a:p>
          <a:p>
            <a:pPr marL="514350" indent="-514350" algn="just">
              <a:buNone/>
            </a:pPr>
            <a:endParaRPr lang="en-US" dirty="0"/>
          </a:p>
          <a:p>
            <a:pPr marL="514350" indent="-514350" algn="just">
              <a:buAutoNum type="arabicPeriod" startAt="10"/>
            </a:pPr>
            <a:r>
              <a:rPr lang="en-US" dirty="0"/>
              <a:t>Material removed at 4-8 weeks without disturbing the newly formed granulation tissue.</a:t>
            </a:r>
          </a:p>
          <a:p>
            <a:pPr marL="514350" indent="-514350" algn="just">
              <a:buNone/>
            </a:pPr>
            <a:endParaRPr lang="en-US" dirty="0"/>
          </a:p>
          <a:p>
            <a:pPr marL="514350" indent="-514350" algn="just">
              <a:buNone/>
            </a:pPr>
            <a:r>
              <a:rPr lang="en-US" dirty="0"/>
              <a:t>11.  Flap </a:t>
            </a:r>
            <a:r>
              <a:rPr lang="en-US" dirty="0" err="1"/>
              <a:t>reapproximated</a:t>
            </a:r>
            <a:r>
              <a:rPr lang="en-US" dirty="0"/>
              <a:t>  and sutured.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JIntClinDentResOrgan_2018_10_2_93_249134_f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606002"/>
            <a:ext cx="7030448" cy="5631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dentistry-07-00029-g0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36713"/>
            <a:ext cx="8620114" cy="41805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solidFill>
                  <a:srgbClr val="0070C0"/>
                </a:solidFill>
              </a:rPr>
              <a:t>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Greater control over the length of time the membrane will remain in place.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If complication arises, removal of a non-</a:t>
            </a:r>
            <a:r>
              <a:rPr lang="en-US" sz="2800" dirty="0" err="1"/>
              <a:t>resorbable</a:t>
            </a:r>
            <a:r>
              <a:rPr lang="en-US" sz="2800" dirty="0"/>
              <a:t> membrane is relatively easy.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algn="just"/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</a:p>
          <a:p>
            <a:pPr algn="just"/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</a:t>
            </a:r>
          </a:p>
          <a:p>
            <a:pPr algn="just"/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 of GTR</a:t>
            </a:r>
          </a:p>
          <a:p>
            <a:pPr algn="just"/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Indications </a:t>
            </a:r>
          </a:p>
          <a:p>
            <a:pPr algn="just"/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Contraindications</a:t>
            </a:r>
          </a:p>
          <a:p>
            <a:pPr algn="just"/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criteria for GTR devices </a:t>
            </a:r>
          </a:p>
          <a:p>
            <a:pPr algn="just"/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GTR membranes</a:t>
            </a:r>
          </a:p>
          <a:p>
            <a:pPr algn="just"/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trends in membranes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IN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solidFill>
                  <a:srgbClr val="0070C0"/>
                </a:solidFill>
              </a:rPr>
              <a:t>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Need for 2</a:t>
            </a:r>
            <a:r>
              <a:rPr lang="en-US" sz="2400" baseline="30000" dirty="0"/>
              <a:t>nd</a:t>
            </a:r>
            <a:r>
              <a:rPr lang="en-US" sz="2400" dirty="0"/>
              <a:t> surgical intervention to retrieve the membrane.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Therefore also higher in cost.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Fixation of membrane may be difficult and time consuming.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/>
              <a:t>GoreTex</a:t>
            </a:r>
            <a:r>
              <a:rPr lang="en-US" sz="2400" dirty="0"/>
              <a:t> has a tendency to adhere to root surface during healing thereby preventing PDL cell regeneration.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Gingival recession may cause membrane exposure thus leading to bacterial contamination.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solidFill>
                  <a:srgbClr val="7030A0"/>
                </a:solidFill>
              </a:rPr>
              <a:t>RESORBABLE MEBRANES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Collagen membranes – </a:t>
            </a:r>
            <a:r>
              <a:rPr lang="en-US" sz="2800" dirty="0" err="1"/>
              <a:t>Periobarrier</a:t>
            </a:r>
            <a:r>
              <a:rPr lang="en-US" sz="2800" dirty="0"/>
              <a:t>, </a:t>
            </a:r>
            <a:r>
              <a:rPr lang="en-US" sz="2800" dirty="0" err="1"/>
              <a:t>Healiguide</a:t>
            </a:r>
            <a:r>
              <a:rPr lang="en-US" sz="2800" dirty="0"/>
              <a:t>, </a:t>
            </a:r>
            <a:r>
              <a:rPr lang="en-US" sz="2800" dirty="0" err="1"/>
              <a:t>Biomend</a:t>
            </a:r>
            <a:r>
              <a:rPr lang="en-US" sz="2800" dirty="0"/>
              <a:t>, </a:t>
            </a:r>
            <a:r>
              <a:rPr lang="en-US" sz="2800" dirty="0" err="1"/>
              <a:t>Paraguide</a:t>
            </a:r>
            <a:r>
              <a:rPr lang="en-US" sz="2800" dirty="0"/>
              <a:t>, SX-COL.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dirty="0" err="1"/>
              <a:t>Polylactin</a:t>
            </a:r>
            <a:r>
              <a:rPr lang="en-US" sz="2800" dirty="0"/>
              <a:t> 910 – </a:t>
            </a:r>
            <a:r>
              <a:rPr lang="en-US" sz="2800" dirty="0" err="1"/>
              <a:t>Vicryl</a:t>
            </a:r>
            <a:r>
              <a:rPr lang="en-US" sz="2800" dirty="0"/>
              <a:t>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PLA-PGA membranes – </a:t>
            </a:r>
            <a:r>
              <a:rPr lang="en-US" sz="2800" dirty="0" err="1"/>
              <a:t>Guidor</a:t>
            </a:r>
            <a:r>
              <a:rPr lang="en-US" sz="2800" dirty="0"/>
              <a:t>, </a:t>
            </a:r>
            <a:r>
              <a:rPr lang="en-US" sz="2800" dirty="0" err="1"/>
              <a:t>Atrisorb</a:t>
            </a:r>
            <a:r>
              <a:rPr lang="en-US" sz="2800" dirty="0"/>
              <a:t>, </a:t>
            </a:r>
            <a:r>
              <a:rPr lang="en-US" sz="2800" dirty="0" err="1"/>
              <a:t>Resolut</a:t>
            </a:r>
            <a:r>
              <a:rPr lang="en-US" sz="2800" dirty="0"/>
              <a:t>, </a:t>
            </a:r>
            <a:r>
              <a:rPr lang="en-US" sz="2800" dirty="0" err="1"/>
              <a:t>Epiguide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solidFill>
                  <a:srgbClr val="7030A0"/>
                </a:solidFill>
              </a:rPr>
              <a:t>COLLAGEN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>
              <a:lnSpc>
                <a:spcPct val="150000"/>
              </a:lnSpc>
            </a:pPr>
            <a:r>
              <a:rPr lang="en-US" sz="2800" dirty="0"/>
              <a:t>Cross linked variety of bovine/porcine origin</a:t>
            </a:r>
            <a:endParaRPr lang="en-IN" sz="2800" dirty="0"/>
          </a:p>
          <a:p>
            <a:pPr lvl="0" algn="just">
              <a:lnSpc>
                <a:spcPct val="150000"/>
              </a:lnSpc>
            </a:pPr>
            <a:r>
              <a:rPr lang="en-US" sz="2800" dirty="0" err="1"/>
              <a:t>Resorbs</a:t>
            </a:r>
            <a:r>
              <a:rPr lang="en-US" sz="2800" dirty="0"/>
              <a:t> by enzymatic activity of macrophages or PMN’s</a:t>
            </a:r>
            <a:endParaRPr lang="en-IN" sz="2800" dirty="0"/>
          </a:p>
          <a:p>
            <a:pPr lvl="0" algn="just">
              <a:lnSpc>
                <a:spcPct val="150000"/>
              </a:lnSpc>
            </a:pPr>
            <a:r>
              <a:rPr lang="en-US" sz="2800" dirty="0"/>
              <a:t>Initially in gel/matrix form</a:t>
            </a:r>
            <a:endParaRPr lang="en-IN" sz="2800" dirty="0"/>
          </a:p>
          <a:p>
            <a:pPr lvl="0" algn="just">
              <a:lnSpc>
                <a:spcPct val="150000"/>
              </a:lnSpc>
            </a:pPr>
            <a:r>
              <a:rPr lang="en-US" sz="2800" dirty="0"/>
              <a:t>1987: </a:t>
            </a:r>
            <a:r>
              <a:rPr lang="en-US" sz="2800" dirty="0" err="1"/>
              <a:t>Yaffe</a:t>
            </a:r>
            <a:r>
              <a:rPr lang="en-US" sz="2800" dirty="0"/>
              <a:t> &amp; </a:t>
            </a:r>
            <a:r>
              <a:rPr lang="en-US" sz="2800" dirty="0" err="1"/>
              <a:t>Shoshan</a:t>
            </a:r>
            <a:r>
              <a:rPr lang="en-US" sz="2800" dirty="0"/>
              <a:t> in experimental dogs, application of collagen on dehiscence  prevented epithelial down growth &amp; resulted in regeneration.</a:t>
            </a:r>
            <a:endParaRPr lang="en-IN" sz="2800" dirty="0"/>
          </a:p>
          <a:p>
            <a:pPr lvl="0" algn="just">
              <a:lnSpc>
                <a:spcPct val="150000"/>
              </a:lnSpc>
            </a:pPr>
            <a:r>
              <a:rPr lang="en-US" sz="2800" dirty="0"/>
              <a:t>Usually type I collagen; animal sources porcine/bovine; tendon/dermis </a:t>
            </a:r>
            <a:endParaRPr lang="en-IN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algn="just">
              <a:lnSpc>
                <a:spcPct val="150000"/>
              </a:lnSpc>
            </a:pPr>
            <a:r>
              <a:rPr lang="en-US" sz="2800" dirty="0"/>
              <a:t>Isolation &amp; purification: 2 ways</a:t>
            </a:r>
            <a:endParaRPr lang="en-IN" sz="2800" dirty="0"/>
          </a:p>
          <a:p>
            <a:pPr algn="just">
              <a:lnSpc>
                <a:spcPct val="150000"/>
              </a:lnSpc>
              <a:buNone/>
            </a:pPr>
            <a:r>
              <a:rPr lang="en-US" sz="2800" dirty="0"/>
              <a:t>	-enzymatic preparation of soluble collagen</a:t>
            </a:r>
            <a:endParaRPr lang="en-IN" sz="2800" dirty="0"/>
          </a:p>
          <a:p>
            <a:pPr algn="just">
              <a:lnSpc>
                <a:spcPct val="150000"/>
              </a:lnSpc>
              <a:buNone/>
            </a:pPr>
            <a:r>
              <a:rPr lang="en-US" sz="2800" dirty="0"/>
              <a:t>	-chemical extraction of </a:t>
            </a:r>
            <a:r>
              <a:rPr lang="en-US" sz="2800" dirty="0" err="1"/>
              <a:t>fibrillar</a:t>
            </a:r>
            <a:r>
              <a:rPr lang="en-US" sz="2800" dirty="0"/>
              <a:t> collagen from </a:t>
            </a:r>
            <a:r>
              <a:rPr lang="en-US" sz="2800" dirty="0" err="1"/>
              <a:t>collagenous</a:t>
            </a:r>
            <a:r>
              <a:rPr lang="en-US" sz="2800" dirty="0"/>
              <a:t> tissue</a:t>
            </a:r>
            <a:endParaRPr lang="en-IN" sz="2800" dirty="0"/>
          </a:p>
          <a:p>
            <a:pPr lvl="0" algn="just">
              <a:lnSpc>
                <a:spcPct val="150000"/>
              </a:lnSpc>
            </a:pPr>
            <a:r>
              <a:rPr lang="en-US" sz="2800" dirty="0"/>
              <a:t>Available as gels, sponges, filaments, membranes etc…</a:t>
            </a:r>
            <a:endParaRPr lang="en-IN" sz="2800" dirty="0"/>
          </a:p>
          <a:p>
            <a:pPr lvl="0" algn="just">
              <a:lnSpc>
                <a:spcPct val="150000"/>
              </a:lnSpc>
            </a:pPr>
            <a:r>
              <a:rPr lang="en-US" sz="2800" dirty="0"/>
              <a:t>Cross linking either by physical( gamma/UV radiation)</a:t>
            </a:r>
            <a:r>
              <a:rPr lang="en-IN" sz="2800" dirty="0"/>
              <a:t> </a:t>
            </a:r>
            <a:r>
              <a:rPr lang="en-US" sz="2800" dirty="0"/>
              <a:t>&amp; chemical means i.e. </a:t>
            </a:r>
            <a:r>
              <a:rPr lang="en-US" sz="2800" dirty="0" err="1"/>
              <a:t>Gluteraldehyde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None/>
            </a:pPr>
            <a:r>
              <a:rPr lang="en-US" sz="2800" dirty="0"/>
              <a:t>OTHERS:</a:t>
            </a:r>
          </a:p>
          <a:p>
            <a:pPr lvl="0" algn="just">
              <a:lnSpc>
                <a:spcPct val="150000"/>
              </a:lnSpc>
            </a:pPr>
            <a:r>
              <a:rPr lang="en-US" sz="2800" dirty="0" err="1"/>
              <a:t>Duramater</a:t>
            </a:r>
            <a:r>
              <a:rPr lang="en-US" sz="2800" dirty="0"/>
              <a:t>	</a:t>
            </a:r>
          </a:p>
          <a:p>
            <a:pPr lvl="0" algn="just">
              <a:lnSpc>
                <a:spcPct val="150000"/>
              </a:lnSpc>
            </a:pPr>
            <a:r>
              <a:rPr lang="en-US" sz="2800" dirty="0" err="1"/>
              <a:t>Cargile</a:t>
            </a:r>
            <a:r>
              <a:rPr lang="en-US" sz="2800" dirty="0"/>
              <a:t> membranes</a:t>
            </a:r>
            <a:endParaRPr lang="en-IN" sz="2800" dirty="0"/>
          </a:p>
          <a:p>
            <a:pPr lvl="0" algn="just">
              <a:lnSpc>
                <a:spcPct val="150000"/>
              </a:lnSpc>
            </a:pPr>
            <a:r>
              <a:rPr lang="en-US" sz="2800" dirty="0"/>
              <a:t>Laminar bone</a:t>
            </a:r>
            <a:endParaRPr lang="en-IN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08720"/>
          <a:ext cx="8229600" cy="5176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3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u="sng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u="sng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u="sng" dirty="0"/>
                        <a:t>Method of cross-linking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u="sng" dirty="0"/>
                        <a:t>Components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u="sng" dirty="0" err="1"/>
                        <a:t>Resoption</a:t>
                      </a:r>
                      <a:r>
                        <a:rPr lang="en-US" sz="1700" u="sng" dirty="0"/>
                        <a:t>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/>
                        <a:t>Biomend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Bovine tendon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Formaldehyde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Type I Collagen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6 – 8 weeks.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/>
                        <a:t>Biomend</a:t>
                      </a:r>
                      <a:r>
                        <a:rPr lang="en-US" sz="1700" dirty="0"/>
                        <a:t> - Extend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Bovine tendon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Formaldehyde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Type I Collagen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18 weeks.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/>
                        <a:t>Periogen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Bovine dermis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/>
                        <a:t>Gluteraldehyde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Type I &amp; III Collagen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 – 8 weeks.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/>
                        <a:t>Paroguide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Calf skin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err="1"/>
                        <a:t>Diphenylphosphoryl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azide</a:t>
                      </a:r>
                      <a:endParaRPr lang="en-US" sz="1700" dirty="0"/>
                    </a:p>
                    <a:p>
                      <a:pPr algn="ctr"/>
                      <a:r>
                        <a:rPr lang="en-US" sz="1700" dirty="0"/>
                        <a:t>(DPPA)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700" dirty="0"/>
                        <a:t>96% type I collagen.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700" dirty="0"/>
                        <a:t>4% </a:t>
                      </a:r>
                      <a:r>
                        <a:rPr lang="en-US" sz="1700" dirty="0" err="1"/>
                        <a:t>chondroitin</a:t>
                      </a:r>
                      <a:endParaRPr lang="en-US" sz="1700" dirty="0"/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700" dirty="0"/>
                        <a:t>4% </a:t>
                      </a:r>
                      <a:r>
                        <a:rPr lang="en-US" sz="1700" dirty="0" err="1"/>
                        <a:t>sulphate</a:t>
                      </a:r>
                      <a:r>
                        <a:rPr lang="en-US" sz="17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4 – 8 weeks.</a:t>
                      </a:r>
                    </a:p>
                    <a:p>
                      <a:pPr algn="ctr"/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/>
                        <a:t>BioGide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Porcine dermis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Type I &amp; III Collagen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24 weeks.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Tissue guide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Bovine dermis + tendon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/>
                        <a:t>Hexamethylene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diisocyanate</a:t>
                      </a:r>
                      <a:r>
                        <a:rPr lang="en-US" sz="1700" dirty="0"/>
                        <a:t> (HMDIC)</a:t>
                      </a:r>
                      <a:endParaRPr lang="en-US" sz="17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/>
                        <a:t>Atelocollagen</a:t>
                      </a:r>
                      <a:r>
                        <a:rPr lang="en-US" sz="1700" dirty="0"/>
                        <a:t> + tendon</a:t>
                      </a:r>
                      <a:r>
                        <a:rPr lang="en-US" sz="1700" baseline="0" dirty="0"/>
                        <a:t> collagen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4 – 8 weeks.</a:t>
                      </a:r>
                    </a:p>
                    <a:p>
                      <a:pPr algn="ctr"/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/>
                        <a:t>Biobar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Bovine tendon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Type I Collagen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6 – 8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Synthetic grafts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800" dirty="0" err="1"/>
              <a:t>Polylactic</a:t>
            </a:r>
            <a:r>
              <a:rPr lang="en-US" sz="2800" dirty="0"/>
              <a:t> &amp; </a:t>
            </a:r>
            <a:r>
              <a:rPr lang="en-US" sz="2800" dirty="0" err="1"/>
              <a:t>Polyglycolic</a:t>
            </a:r>
            <a:r>
              <a:rPr lang="en-US" sz="2800" dirty="0"/>
              <a:t> acid</a:t>
            </a:r>
            <a:endParaRPr lang="en-IN" sz="2800" dirty="0"/>
          </a:p>
          <a:p>
            <a:pPr lvl="0" algn="just">
              <a:lnSpc>
                <a:spcPct val="150000"/>
              </a:lnSpc>
            </a:pPr>
            <a:r>
              <a:rPr lang="en-US" sz="2800" dirty="0"/>
              <a:t>Degradable polymers</a:t>
            </a:r>
            <a:endParaRPr lang="en-IN" sz="2800" dirty="0"/>
          </a:p>
          <a:p>
            <a:pPr lvl="0" algn="just">
              <a:lnSpc>
                <a:spcPct val="150000"/>
              </a:lnSpc>
            </a:pPr>
            <a:r>
              <a:rPr lang="en-US" sz="2800" dirty="0"/>
              <a:t>Degrade by hydrolysis of the ester bonds</a:t>
            </a:r>
            <a:endParaRPr lang="en-IN" sz="2800" dirty="0"/>
          </a:p>
          <a:p>
            <a:pPr lvl="0" algn="just">
              <a:lnSpc>
                <a:spcPct val="150000"/>
              </a:lnSpc>
            </a:pPr>
            <a:r>
              <a:rPr lang="en-US" sz="2800" dirty="0"/>
              <a:t>Requires 30-60 plus days depending on composition</a:t>
            </a:r>
            <a:endParaRPr lang="en-IN" sz="2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>
              <a:lnSpc>
                <a:spcPct val="150000"/>
              </a:lnSpc>
              <a:buNone/>
            </a:pPr>
            <a:r>
              <a:rPr lang="en-US" sz="2800" dirty="0" err="1"/>
              <a:t>Atrisorb</a:t>
            </a:r>
            <a:r>
              <a:rPr lang="en-US" sz="2800" dirty="0"/>
              <a:t>: </a:t>
            </a:r>
            <a:endParaRPr lang="en-IN" sz="2800" dirty="0"/>
          </a:p>
          <a:p>
            <a:pPr algn="just">
              <a:lnSpc>
                <a:spcPct val="150000"/>
              </a:lnSpc>
            </a:pPr>
            <a:r>
              <a:rPr lang="en-US" sz="2800" dirty="0"/>
              <a:t>polymer of lactic acid, poly( D,L </a:t>
            </a:r>
            <a:r>
              <a:rPr lang="en-US" sz="2800" dirty="0" err="1"/>
              <a:t>lactide</a:t>
            </a:r>
            <a:r>
              <a:rPr lang="en-US" sz="2800" dirty="0"/>
              <a:t>) dissolved in N-methyl-2-pyrolidone ( NMP) </a:t>
            </a:r>
            <a:endParaRPr lang="en-IN" sz="2800" dirty="0"/>
          </a:p>
          <a:p>
            <a:pPr algn="just">
              <a:lnSpc>
                <a:spcPct val="150000"/>
              </a:lnSpc>
            </a:pPr>
            <a:r>
              <a:rPr lang="en-US" sz="2800" dirty="0"/>
              <a:t>prepared as a solution which coagulates/sets to firm consistency on contact with water or aqueous solution</a:t>
            </a:r>
            <a:endParaRPr lang="en-IN" sz="2800" dirty="0"/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7030A0"/>
                </a:solidFill>
              </a:rPr>
              <a:t>Can be used as a chair side kit</a:t>
            </a:r>
            <a:endParaRPr lang="en-IN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solidFill>
                  <a:srgbClr val="0070C0"/>
                </a:solidFill>
              </a:rPr>
              <a:t>Current trends in membranes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Membranes combined with growth factors like PDGF and BMPs 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Combined use with Enamel Derived Proteins (EMDOGAIN)........ mainly </a:t>
            </a:r>
            <a:r>
              <a:rPr lang="en-IN" sz="2800" i="1" dirty="0" err="1"/>
              <a:t>amelogenin</a:t>
            </a:r>
            <a:r>
              <a:rPr lang="en-IN" sz="2800" i="1" dirty="0"/>
              <a:t>, are secreted by </a:t>
            </a:r>
            <a:r>
              <a:rPr lang="en-IN" sz="2800" i="1" dirty="0" err="1"/>
              <a:t>Hertwig’s</a:t>
            </a:r>
            <a:r>
              <a:rPr lang="en-IN" sz="2800" i="1" dirty="0"/>
              <a:t> epithelial root sheath during tooth development and induce </a:t>
            </a:r>
            <a:r>
              <a:rPr lang="en-IN" sz="2800" i="1" dirty="0" err="1"/>
              <a:t>acellular</a:t>
            </a:r>
            <a:r>
              <a:rPr lang="en-IN" sz="2800" i="1" dirty="0"/>
              <a:t> </a:t>
            </a:r>
            <a:r>
              <a:rPr lang="en-IN" sz="2800" i="1" dirty="0" err="1"/>
              <a:t>cementum</a:t>
            </a:r>
            <a:r>
              <a:rPr lang="en-IN" sz="2800" i="1" dirty="0"/>
              <a:t> formation.</a:t>
            </a:r>
            <a:endParaRPr lang="en-IN" sz="2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IN" sz="2800" dirty="0"/>
              <a:t>These biologic mediators have been used: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to stimulate periodontal wound healing (e.g., promoting migration and proliferation of fibroblasts for periodontal ligament formation) 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to promote the differentiation of cells to become </a:t>
            </a:r>
            <a:r>
              <a:rPr lang="en-IN" sz="2800" dirty="0" err="1"/>
              <a:t>osteoblasts</a:t>
            </a:r>
            <a:r>
              <a:rPr lang="en-IN" sz="2800" dirty="0"/>
              <a:t>, thereby </a:t>
            </a:r>
            <a:r>
              <a:rPr lang="en-IN" sz="2800" dirty="0" err="1"/>
              <a:t>favoring</a:t>
            </a:r>
            <a:r>
              <a:rPr lang="en-IN" sz="2800" dirty="0"/>
              <a:t> bone formation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solidFill>
                  <a:srgbClr val="0070C0"/>
                </a:solidFill>
              </a:rPr>
              <a:t>INTRODUCTION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Periodontal regeneration is defined </a:t>
            </a:r>
            <a:r>
              <a:rPr lang="en-IN" sz="2800" dirty="0" err="1"/>
              <a:t>histologically</a:t>
            </a:r>
            <a:r>
              <a:rPr lang="en-IN" sz="2800" dirty="0"/>
              <a:t> as regeneration of the tooth’s supporting tissues, including alveolar bone, periodontal ligament, and </a:t>
            </a:r>
            <a:r>
              <a:rPr lang="en-IN" sz="2800" dirty="0" err="1"/>
              <a:t>cementum</a:t>
            </a:r>
            <a:r>
              <a:rPr lang="en-IN" sz="2800" dirty="0"/>
              <a:t> over a previously diseased root surface.</a:t>
            </a:r>
          </a:p>
          <a:p>
            <a:pPr algn="just">
              <a:lnSpc>
                <a:spcPct val="150000"/>
              </a:lnSpc>
              <a:buNone/>
            </a:pPr>
            <a:endParaRPr lang="en-IN" sz="2800" dirty="0"/>
          </a:p>
          <a:p>
            <a:pPr algn="just">
              <a:lnSpc>
                <a:spcPct val="150000"/>
              </a:lnSpc>
              <a:buNone/>
            </a:pPr>
            <a:r>
              <a:rPr lang="en-IN" sz="2800" dirty="0"/>
              <a:t>			</a:t>
            </a:r>
            <a:r>
              <a:rPr lang="en-IN" sz="2800" i="1" dirty="0">
                <a:solidFill>
                  <a:srgbClr val="C00000"/>
                </a:solidFill>
              </a:rPr>
              <a:t>(AAP Glossary of Periodontal Terms, 2001)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/>
              <a:t>Summary </a:t>
            </a:r>
            <a:endParaRPr lang="en-IN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IN" sz="2800" dirty="0"/>
              <a:t>		The use of GTR membranes can lead to significant periodontal regeneration with formation of alveolar bone, </a:t>
            </a:r>
            <a:r>
              <a:rPr lang="en-IN" sz="2800" dirty="0" err="1"/>
              <a:t>cementum</a:t>
            </a:r>
            <a:r>
              <a:rPr lang="en-IN" sz="2800" dirty="0"/>
              <a:t> and inserting periodontal ligament </a:t>
            </a:r>
            <a:r>
              <a:rPr lang="en-IN" sz="2800" dirty="0" err="1"/>
              <a:t>fibers</a:t>
            </a:r>
            <a:r>
              <a:rPr lang="en-IN" sz="2800" dirty="0"/>
              <a:t>, although complete regeneration has never been reported.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sz="3200" dirty="0"/>
              <a:t>Newman MG, Takei HH, </a:t>
            </a:r>
            <a:r>
              <a:rPr lang="en-US" sz="3200" dirty="0" err="1"/>
              <a:t>Klokkevold</a:t>
            </a:r>
            <a:r>
              <a:rPr lang="en-US" sz="3200" dirty="0"/>
              <a:t> PR, Carranza FA. Carranza’s clinical periodontology, 10th ed. Saunders Elsevier; 2007.</a:t>
            </a:r>
          </a:p>
          <a:p>
            <a:pPr algn="just"/>
            <a:r>
              <a:rPr lang="en-US" sz="3200" dirty="0" err="1"/>
              <a:t>Lindhe</a:t>
            </a:r>
            <a:r>
              <a:rPr lang="en-US" sz="3200" dirty="0"/>
              <a:t> J, Lang NP and </a:t>
            </a:r>
            <a:r>
              <a:rPr lang="en-US" sz="3200" dirty="0" err="1"/>
              <a:t>Karring</a:t>
            </a:r>
            <a:r>
              <a:rPr lang="en-US" sz="3200" dirty="0"/>
              <a:t> T. Clinical Periodontology and Implant Dentistry. 6th ed. Oxford (UK): Blackwell Publishing Ltd.; 2015.</a:t>
            </a:r>
          </a:p>
          <a:p>
            <a:pPr algn="just"/>
            <a:r>
              <a:rPr lang="en-US" sz="3200" dirty="0"/>
              <a:t>Newman MG, Takei HH, </a:t>
            </a:r>
            <a:r>
              <a:rPr lang="en-US" sz="3200" dirty="0" err="1"/>
              <a:t>Klokkevold</a:t>
            </a:r>
            <a:r>
              <a:rPr lang="en-US" sz="3200" dirty="0"/>
              <a:t> PR, Carranza FA. Carranza’s clinical periodontology, 13th ed. Saunders Elsevier; 2018.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12465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solidFill>
                  <a:srgbClr val="0070C0"/>
                </a:solidFill>
              </a:rPr>
              <a:t>What is GTR</a:t>
            </a:r>
            <a:r>
              <a:rPr lang="en-IN" sz="3600" b="1" dirty="0">
                <a:solidFill>
                  <a:srgbClr val="FF0000"/>
                </a:solidFill>
              </a:rPr>
              <a:t>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The </a:t>
            </a:r>
            <a:r>
              <a:rPr lang="en-IN" sz="2800" i="1" dirty="0">
                <a:solidFill>
                  <a:srgbClr val="C00000"/>
                </a:solidFill>
              </a:rPr>
              <a:t>1996 World Workshop in </a:t>
            </a:r>
            <a:r>
              <a:rPr lang="en-IN" sz="2800" i="1" dirty="0" err="1">
                <a:solidFill>
                  <a:srgbClr val="C00000"/>
                </a:solidFill>
              </a:rPr>
              <a:t>Periodontics</a:t>
            </a:r>
            <a:r>
              <a:rPr lang="en-IN" sz="2800" i="1" dirty="0">
                <a:solidFill>
                  <a:srgbClr val="C00000"/>
                </a:solidFill>
              </a:rPr>
              <a:t> </a:t>
            </a:r>
            <a:r>
              <a:rPr lang="en-IN" sz="2800" dirty="0"/>
              <a:t>defined GTR as “procedures attempting to regenerate lost periodontal structures through differential tissue responses’’. 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The </a:t>
            </a:r>
            <a:r>
              <a:rPr lang="en-IN" sz="2800" dirty="0">
                <a:solidFill>
                  <a:srgbClr val="C00000"/>
                </a:solidFill>
              </a:rPr>
              <a:t>AAP</a:t>
            </a:r>
            <a:r>
              <a:rPr lang="en-IN" sz="2800" dirty="0"/>
              <a:t> has defined GTR as “the procedure by which a barrier is utilized to exclude epithelium from the root surfaces”.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This method is derived from the classic studies of </a:t>
            </a:r>
            <a:r>
              <a:rPr lang="en-IN" sz="2800" b="1" i="1" dirty="0">
                <a:solidFill>
                  <a:srgbClr val="C00000"/>
                </a:solidFill>
              </a:rPr>
              <a:t>Nyman(1982), </a:t>
            </a:r>
            <a:r>
              <a:rPr lang="en-IN" sz="2800" b="1" i="1" dirty="0" err="1">
                <a:solidFill>
                  <a:srgbClr val="C00000"/>
                </a:solidFill>
              </a:rPr>
              <a:t>Lindhe</a:t>
            </a:r>
            <a:r>
              <a:rPr lang="en-IN" sz="2800" b="1" i="1" dirty="0">
                <a:solidFill>
                  <a:srgbClr val="C00000"/>
                </a:solidFill>
              </a:rPr>
              <a:t>(1984), </a:t>
            </a:r>
            <a:r>
              <a:rPr lang="en-IN" sz="2800" b="1" i="1" dirty="0" err="1">
                <a:solidFill>
                  <a:srgbClr val="C00000"/>
                </a:solidFill>
              </a:rPr>
              <a:t>Karring</a:t>
            </a:r>
            <a:r>
              <a:rPr lang="en-IN" sz="2800" b="1" i="1" dirty="0">
                <a:solidFill>
                  <a:srgbClr val="C00000"/>
                </a:solidFill>
              </a:rPr>
              <a:t>(1986) and </a:t>
            </a:r>
            <a:r>
              <a:rPr lang="en-IN" sz="2800" b="1" i="1" dirty="0" err="1">
                <a:solidFill>
                  <a:srgbClr val="C00000"/>
                </a:solidFill>
              </a:rPr>
              <a:t>Gottlow</a:t>
            </a:r>
            <a:r>
              <a:rPr lang="en-IN" sz="2800" b="1" i="1" dirty="0">
                <a:solidFill>
                  <a:srgbClr val="C00000"/>
                </a:solidFill>
              </a:rPr>
              <a:t>(1986) </a:t>
            </a:r>
            <a:r>
              <a:rPr lang="en-IN" sz="2800" dirty="0"/>
              <a:t>and is based on the assumption that only the PDL cells have the potential for regeneration of the attachment apparatus of the tooth.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solidFill>
                  <a:srgbClr val="0070C0"/>
                </a:solidFill>
              </a:rPr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In </a:t>
            </a:r>
            <a:r>
              <a:rPr lang="en-IN" sz="2800" b="1" i="1" dirty="0">
                <a:solidFill>
                  <a:srgbClr val="C00000"/>
                </a:solidFill>
              </a:rPr>
              <a:t>1976 – Melcher </a:t>
            </a:r>
            <a:r>
              <a:rPr lang="en-IN" sz="2800" dirty="0"/>
              <a:t>described the basic concept that led to development of GTR. 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In </a:t>
            </a:r>
            <a:r>
              <a:rPr lang="en-IN" sz="2800" b="1" i="1" dirty="0">
                <a:solidFill>
                  <a:srgbClr val="C00000"/>
                </a:solidFill>
              </a:rPr>
              <a:t>1982 – Nyman et al </a:t>
            </a:r>
            <a:r>
              <a:rPr lang="en-IN" sz="2800" dirty="0"/>
              <a:t>first described the clinical procedure of GTR using a non absorbable barrier…. a cellulose acetate (paper) laboratory filter (Millipore filter).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solidFill>
                  <a:srgbClr val="0070C0"/>
                </a:solidFill>
              </a:rPr>
              <a:t>HISTORY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b="1" i="1" dirty="0" err="1">
                <a:solidFill>
                  <a:srgbClr val="C00000"/>
                </a:solidFill>
              </a:rPr>
              <a:t>Gotlow</a:t>
            </a:r>
            <a:r>
              <a:rPr lang="en-IN" sz="2800" b="1" i="1" dirty="0">
                <a:solidFill>
                  <a:srgbClr val="C00000"/>
                </a:solidFill>
              </a:rPr>
              <a:t> et al. 1986 </a:t>
            </a:r>
            <a:r>
              <a:rPr lang="en-IN" sz="2800" dirty="0"/>
              <a:t>coined the term </a:t>
            </a:r>
            <a:r>
              <a:rPr lang="en-IN" sz="2800" b="1" dirty="0">
                <a:solidFill>
                  <a:srgbClr val="7030A0"/>
                </a:solidFill>
              </a:rPr>
              <a:t>Guided Tissue Regeneration.</a:t>
            </a:r>
          </a:p>
          <a:p>
            <a:pPr algn="just">
              <a:lnSpc>
                <a:spcPct val="150000"/>
              </a:lnSpc>
              <a:buNone/>
            </a:pPr>
            <a:r>
              <a:rPr lang="en-IN" sz="2800" dirty="0"/>
              <a:t>Other names….</a:t>
            </a:r>
          </a:p>
          <a:p>
            <a:pPr algn="just">
              <a:lnSpc>
                <a:spcPct val="150000"/>
              </a:lnSpc>
            </a:pPr>
            <a:r>
              <a:rPr lang="en-IN" sz="2800" b="1" dirty="0">
                <a:solidFill>
                  <a:srgbClr val="7030A0"/>
                </a:solidFill>
              </a:rPr>
              <a:t>Selective cell repopulation</a:t>
            </a:r>
          </a:p>
          <a:p>
            <a:pPr algn="just">
              <a:lnSpc>
                <a:spcPct val="150000"/>
              </a:lnSpc>
            </a:pPr>
            <a:r>
              <a:rPr lang="en-IN" sz="2800" b="1" dirty="0">
                <a:solidFill>
                  <a:srgbClr val="7030A0"/>
                </a:solidFill>
              </a:rPr>
              <a:t>Controlled tissue regeneration.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solidFill>
                  <a:srgbClr val="0070C0"/>
                </a:solidFill>
              </a:rPr>
              <a:t>BIOLOGIC BASIS OF GTR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b="1" i="1" dirty="0">
                <a:solidFill>
                  <a:srgbClr val="C00000"/>
                </a:solidFill>
              </a:rPr>
              <a:t>Melcher concept (1976)</a:t>
            </a:r>
          </a:p>
          <a:p>
            <a:pPr algn="just">
              <a:lnSpc>
                <a:spcPct val="150000"/>
              </a:lnSpc>
              <a:buNone/>
            </a:pPr>
            <a:r>
              <a:rPr lang="en-IN" sz="2800" dirty="0"/>
              <a:t>		the type of cell which repopulates the root surface after periodontal surgery determines the nature of the attachment that will form.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1494</Words>
  <Application>Microsoft Office PowerPoint</Application>
  <PresentationFormat>On-screen Show (4:3)</PresentationFormat>
  <Paragraphs>249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Forte</vt:lpstr>
      <vt:lpstr>Times New Roman</vt:lpstr>
      <vt:lpstr>Office Theme</vt:lpstr>
      <vt:lpstr>RECONSTRUCTIVE PERIODONTAL SURGERY</vt:lpstr>
      <vt:lpstr>SPECIFIC LEARNING OBJECTIVES</vt:lpstr>
      <vt:lpstr>CONTENTS</vt:lpstr>
      <vt:lpstr>INTRODUCTION</vt:lpstr>
      <vt:lpstr>What is GTR???</vt:lpstr>
      <vt:lpstr>PowerPoint Presentation</vt:lpstr>
      <vt:lpstr>HISTORY</vt:lpstr>
      <vt:lpstr>HISTORY</vt:lpstr>
      <vt:lpstr>BIOLOGIC BASIS OF GTR</vt:lpstr>
      <vt:lpstr>After flap surgery the curetted root surface may be repopulated by four different cell types:</vt:lpstr>
      <vt:lpstr>PowerPoint Presentation</vt:lpstr>
      <vt:lpstr>INDICATION</vt:lpstr>
      <vt:lpstr>CONTRAINDICATION</vt:lpstr>
      <vt:lpstr>CHARACTERISTICS/DESIGN CRITERIA FOR GTR DEVICES</vt:lpstr>
      <vt:lpstr>GTR MEMBRANES</vt:lpstr>
      <vt:lpstr>PowerPoint Presentation</vt:lpstr>
      <vt:lpstr>CLASSSIFICATION</vt:lpstr>
      <vt:lpstr>NON-RESORBABLE MEMBRANES</vt:lpstr>
      <vt:lpstr>Ethyl Cellulose (Millipore Filter)</vt:lpstr>
      <vt:lpstr>PTFE / ePTFE</vt:lpstr>
      <vt:lpstr>PowerPoint Presentation</vt:lpstr>
      <vt:lpstr>PowerPoint Presentation</vt:lpstr>
      <vt:lpstr>PowerPoint Presentation</vt:lpstr>
      <vt:lpstr>NON-RESORBABLE GTR + BONE GRAFT</vt:lpstr>
      <vt:lpstr>Surgical Procedure</vt:lpstr>
      <vt:lpstr>PowerPoint Presentation</vt:lpstr>
      <vt:lpstr>PowerPoint Presentation</vt:lpstr>
      <vt:lpstr>PowerPoint Presentation</vt:lpstr>
      <vt:lpstr>ADVANTAGES</vt:lpstr>
      <vt:lpstr>DISADVANTAGES</vt:lpstr>
      <vt:lpstr>RESORBABLE MEBRANES</vt:lpstr>
      <vt:lpstr>COLLAGEN</vt:lpstr>
      <vt:lpstr>PowerPoint Presentation</vt:lpstr>
      <vt:lpstr>PowerPoint Presentation</vt:lpstr>
      <vt:lpstr>PowerPoint Presentation</vt:lpstr>
      <vt:lpstr>Synthetic grafts</vt:lpstr>
      <vt:lpstr>PowerPoint Presentation</vt:lpstr>
      <vt:lpstr>Current trends in membranes</vt:lpstr>
      <vt:lpstr>PowerPoint Presentation</vt:lpstr>
      <vt:lpstr>Summary </vt:lpstr>
      <vt:lpstr>REFERENCES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RECONSTRUCTIVE PERIODONTAL SURGERY</dc:title>
  <dc:creator>DELL</dc:creator>
  <cp:lastModifiedBy>saswati mohanty</cp:lastModifiedBy>
  <cp:revision>28</cp:revision>
  <dcterms:created xsi:type="dcterms:W3CDTF">2019-06-06T07:06:05Z</dcterms:created>
  <dcterms:modified xsi:type="dcterms:W3CDTF">2022-07-06T06:51:21Z</dcterms:modified>
</cp:coreProperties>
</file>